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handoutMasterIdLst>
    <p:handoutMasterId r:id="rId21"/>
  </p:handoutMasterIdLst>
  <p:sldIdLst>
    <p:sldId id="256" r:id="rId2"/>
    <p:sldId id="283" r:id="rId3"/>
    <p:sldId id="272" r:id="rId4"/>
    <p:sldId id="270" r:id="rId5"/>
    <p:sldId id="271" r:id="rId6"/>
    <p:sldId id="269" r:id="rId7"/>
    <p:sldId id="267" r:id="rId8"/>
    <p:sldId id="273" r:id="rId9"/>
    <p:sldId id="280" r:id="rId10"/>
    <p:sldId id="281" r:id="rId11"/>
    <p:sldId id="282" r:id="rId12"/>
    <p:sldId id="268" r:id="rId13"/>
    <p:sldId id="274" r:id="rId14"/>
    <p:sldId id="275" r:id="rId15"/>
    <p:sldId id="276" r:id="rId16"/>
    <p:sldId id="277" r:id="rId17"/>
    <p:sldId id="278" r:id="rId18"/>
    <p:sldId id="279"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94660"/>
  </p:normalViewPr>
  <p:slideViewPr>
    <p:cSldViewPr snapToGrid="0">
      <p:cViewPr varScale="1">
        <p:scale>
          <a:sx n="64" d="100"/>
          <a:sy n="64" d="100"/>
        </p:scale>
        <p:origin x="57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25" tIns="45714" rIns="91425" bIns="45714"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25" tIns="45714" rIns="91425" bIns="45714" rtlCol="0"/>
          <a:lstStyle>
            <a:lvl1pPr algn="r">
              <a:defRPr sz="1200"/>
            </a:lvl1pPr>
          </a:lstStyle>
          <a:p>
            <a:fld id="{8019783D-5496-43F4-BE7C-1A8DB61F744C}" type="datetimeFigureOut">
              <a:rPr lang="en-US" smtClean="0"/>
              <a:t>9/21/2015</a:t>
            </a:fld>
            <a:endParaRPr lang="en-US"/>
          </a:p>
        </p:txBody>
      </p:sp>
      <p:sp>
        <p:nvSpPr>
          <p:cNvPr id="4" name="Footer Placeholder 3"/>
          <p:cNvSpPr>
            <a:spLocks noGrp="1"/>
          </p:cNvSpPr>
          <p:nvPr>
            <p:ph type="ftr" sz="quarter" idx="2"/>
          </p:nvPr>
        </p:nvSpPr>
        <p:spPr>
          <a:xfrm>
            <a:off x="0" y="8685218"/>
            <a:ext cx="2971800" cy="458787"/>
          </a:xfrm>
          <a:prstGeom prst="rect">
            <a:avLst/>
          </a:prstGeom>
        </p:spPr>
        <p:txBody>
          <a:bodyPr vert="horz" lIns="91425" tIns="45714" rIns="91425" bIns="45714"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8"/>
            <a:ext cx="2971800" cy="458787"/>
          </a:xfrm>
          <a:prstGeom prst="rect">
            <a:avLst/>
          </a:prstGeom>
        </p:spPr>
        <p:txBody>
          <a:bodyPr vert="horz" lIns="91425" tIns="45714" rIns="91425" bIns="45714" rtlCol="0" anchor="b"/>
          <a:lstStyle>
            <a:lvl1pPr algn="r">
              <a:defRPr sz="1200"/>
            </a:lvl1pPr>
          </a:lstStyle>
          <a:p>
            <a:fld id="{C251B54F-D318-4E20-B506-9037F8218DF4}" type="slidenum">
              <a:rPr lang="en-US" smtClean="0"/>
              <a:t>‹#›</a:t>
            </a:fld>
            <a:endParaRPr lang="en-US"/>
          </a:p>
        </p:txBody>
      </p:sp>
    </p:spTree>
    <p:extLst>
      <p:ext uri="{BB962C8B-B14F-4D97-AF65-F5344CB8AC3E}">
        <p14:creationId xmlns:p14="http://schemas.microsoft.com/office/powerpoint/2010/main" val="21447228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35" tIns="45718" rIns="91435" bIns="45718"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35" tIns="45718" rIns="91435" bIns="45718" rtlCol="0"/>
          <a:lstStyle>
            <a:lvl1pPr algn="r">
              <a:defRPr sz="1200"/>
            </a:lvl1pPr>
          </a:lstStyle>
          <a:p>
            <a:fld id="{71B32E4C-0BB9-407B-82B7-590F2F7C1D16}" type="datetimeFigureOut">
              <a:rPr lang="en-US" smtClean="0"/>
              <a:t>9/21/2015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35" tIns="45718" rIns="91435" bIns="45718"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35" tIns="45718" rIns="91435" bIns="4571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6"/>
            <a:ext cx="2971800" cy="458787"/>
          </a:xfrm>
          <a:prstGeom prst="rect">
            <a:avLst/>
          </a:prstGeom>
        </p:spPr>
        <p:txBody>
          <a:bodyPr vert="horz" lIns="91435" tIns="45718" rIns="91435" bIns="45718"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6"/>
            <a:ext cx="2971800" cy="458787"/>
          </a:xfrm>
          <a:prstGeom prst="rect">
            <a:avLst/>
          </a:prstGeom>
        </p:spPr>
        <p:txBody>
          <a:bodyPr vert="horz" lIns="91435" tIns="45718" rIns="91435" bIns="45718" rtlCol="0" anchor="b"/>
          <a:lstStyle>
            <a:lvl1pPr algn="r">
              <a:defRPr sz="1200"/>
            </a:lvl1pPr>
          </a:lstStyle>
          <a:p>
            <a:fld id="{6A60232F-2613-4AE4-B8F6-7D1AEEE527E4}" type="slidenum">
              <a:rPr lang="en-US" smtClean="0"/>
              <a:t>‹#›</a:t>
            </a:fld>
            <a:endParaRPr lang="en-US"/>
          </a:p>
        </p:txBody>
      </p:sp>
    </p:spTree>
    <p:extLst>
      <p:ext uri="{BB962C8B-B14F-4D97-AF65-F5344CB8AC3E}">
        <p14:creationId xmlns:p14="http://schemas.microsoft.com/office/powerpoint/2010/main" val="1507957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60232F-2613-4AE4-B8F6-7D1AEEE527E4}" type="slidenum">
              <a:rPr lang="en-US" smtClean="0"/>
              <a:t>14</a:t>
            </a:fld>
            <a:endParaRPr lang="en-US"/>
          </a:p>
        </p:txBody>
      </p:sp>
    </p:spTree>
    <p:extLst>
      <p:ext uri="{BB962C8B-B14F-4D97-AF65-F5344CB8AC3E}">
        <p14:creationId xmlns:p14="http://schemas.microsoft.com/office/powerpoint/2010/main" val="3513265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9/21/2015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9/21/2015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9/21/2015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9/21/2015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tx2">
                <a:lumMod val="2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9/21/2015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pic>
        <p:nvPicPr>
          <p:cNvPr id="12" name="Picture 11"/>
          <p:cNvPicPr>
            <a:picLocks noChangeAspect="1"/>
          </p:cNvPicPr>
          <p:nvPr userDrawn="1"/>
        </p:nvPicPr>
        <p:blipFill>
          <a:blip r:embed="rId23"/>
          <a:stretch>
            <a:fillRect/>
          </a:stretch>
        </p:blipFill>
        <p:spPr>
          <a:xfrm>
            <a:off x="2625724" y="0"/>
            <a:ext cx="6905843" cy="6892639"/>
          </a:xfrm>
          <a:prstGeom prst="rect">
            <a:avLst/>
          </a:prstGeom>
        </p:spPr>
      </p:pic>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6771" y="-56516"/>
            <a:ext cx="8311243" cy="6948280"/>
          </a:xfrm>
          <a:prstGeom prst="rect">
            <a:avLst/>
          </a:prstGeom>
        </p:spPr>
      </p:pic>
    </p:spTree>
    <p:extLst>
      <p:ext uri="{BB962C8B-B14F-4D97-AF65-F5344CB8AC3E}">
        <p14:creationId xmlns:p14="http://schemas.microsoft.com/office/powerpoint/2010/main" val="15166378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639" y="2356469"/>
            <a:ext cx="9404723" cy="1400530"/>
          </a:xfrm>
        </p:spPr>
        <p:txBody>
          <a:bodyPr/>
          <a:lstStyle/>
          <a:p>
            <a:pPr algn="ctr"/>
            <a:r>
              <a:rPr lang="en-US" sz="6000" dirty="0" smtClean="0">
                <a:effectLst>
                  <a:outerShdw blurRad="38100" dist="38100" dir="2700000" algn="tl">
                    <a:srgbClr val="000000">
                      <a:alpha val="43137"/>
                    </a:srgbClr>
                  </a:outerShdw>
                </a:effectLst>
              </a:rPr>
              <a:t>Chronic Failure: Substance Abuse</a:t>
            </a:r>
            <a:endParaRPr lang="en-US" sz="6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943817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Some biblical observations of substance abuse.</a:t>
            </a:r>
            <a:r>
              <a:rPr lang="en-US" sz="4400" i="1" dirty="0">
                <a:effectLst>
                  <a:outerShdw blurRad="38100" dist="38100" dir="2700000" algn="tl">
                    <a:srgbClr val="000000">
                      <a:alpha val="43137"/>
                    </a:srgbClr>
                  </a:outerShdw>
                </a:effectLst>
              </a:rPr>
              <a:t> </a:t>
            </a:r>
            <a:r>
              <a:rPr lang="en-US" sz="2800" i="1" dirty="0">
                <a:effectLst>
                  <a:outerShdw blurRad="38100" dist="38100" dir="2700000" algn="tl">
                    <a:srgbClr val="000000">
                      <a:alpha val="43137"/>
                    </a:srgbClr>
                  </a:outerShdw>
                </a:effectLst>
              </a:rPr>
              <a:t>Proverbs 23:29-35 (ESV) </a:t>
            </a:r>
            <a:r>
              <a:rPr lang="en-US" sz="4400" dirty="0">
                <a:effectLst>
                  <a:outerShdw blurRad="38100" dist="38100" dir="2700000" algn="tl">
                    <a:srgbClr val="000000">
                      <a:alpha val="43137"/>
                    </a:srgbClr>
                  </a:outerShdw>
                </a:effectLst>
              </a:rPr>
              <a:t/>
            </a:r>
            <a:br>
              <a:rPr lang="en-US" sz="4400"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lnSpcReduction="10000"/>
          </a:bodyPr>
          <a:lstStyle/>
          <a:p>
            <a:r>
              <a:rPr lang="en-US" sz="3200" dirty="0">
                <a:effectLst>
                  <a:outerShdw blurRad="38100" dist="38100" dir="2700000" algn="tl">
                    <a:srgbClr val="000000">
                      <a:alpha val="43137"/>
                    </a:srgbClr>
                  </a:outerShdw>
                </a:effectLst>
              </a:rPr>
              <a:t>Substance abuse takes a devastating toll on every aspect of one’s life.</a:t>
            </a:r>
            <a:br>
              <a:rPr lang="en-US" sz="3200" dirty="0">
                <a:effectLst>
                  <a:outerShdw blurRad="38100" dist="38100" dir="2700000" algn="tl">
                    <a:srgbClr val="000000">
                      <a:alpha val="43137"/>
                    </a:srgbClr>
                  </a:outerShdw>
                </a:effectLst>
              </a:rPr>
            </a:br>
            <a:endParaRPr lang="en-US" sz="3200" dirty="0">
              <a:effectLst>
                <a:outerShdw blurRad="38100" dist="38100" dir="2700000" algn="tl">
                  <a:srgbClr val="000000">
                    <a:alpha val="43137"/>
                  </a:srgbClr>
                </a:outerShdw>
              </a:effectLst>
            </a:endParaRPr>
          </a:p>
          <a:p>
            <a:r>
              <a:rPr lang="en-US" sz="3200" baseline="30000" dirty="0" smtClean="0">
                <a:effectLst>
                  <a:outerShdw blurRad="38100" dist="38100" dir="2700000" algn="tl">
                    <a:srgbClr val="000000">
                      <a:alpha val="43137"/>
                    </a:srgbClr>
                  </a:outerShdw>
                </a:effectLst>
              </a:rPr>
              <a:t>29 </a:t>
            </a:r>
            <a:r>
              <a:rPr lang="en-US" sz="3200" dirty="0">
                <a:effectLst>
                  <a:outerShdw blurRad="38100" dist="38100" dir="2700000" algn="tl">
                    <a:srgbClr val="000000">
                      <a:alpha val="43137"/>
                    </a:srgbClr>
                  </a:outerShdw>
                </a:effectLst>
              </a:rPr>
              <a:t> Who has woe? Who has sorrow? Who has strife? Who has complaining? Who has wounds without cause? Who has redness of eyes? </a:t>
            </a:r>
            <a:br>
              <a:rPr lang="en-US" sz="3200" dirty="0">
                <a:effectLst>
                  <a:outerShdw blurRad="38100" dist="38100" dir="2700000" algn="tl">
                    <a:srgbClr val="000000">
                      <a:alpha val="43137"/>
                    </a:srgbClr>
                  </a:outerShdw>
                </a:effectLst>
              </a:rPr>
            </a:br>
            <a:r>
              <a:rPr lang="en-US" sz="3200" baseline="30000" dirty="0">
                <a:effectLst>
                  <a:outerShdw blurRad="38100" dist="38100" dir="2700000" algn="tl">
                    <a:srgbClr val="000000">
                      <a:alpha val="43137"/>
                    </a:srgbClr>
                  </a:outerShdw>
                </a:effectLst>
              </a:rPr>
              <a:t>30 </a:t>
            </a:r>
            <a:r>
              <a:rPr lang="en-US" sz="3200" dirty="0">
                <a:effectLst>
                  <a:outerShdw blurRad="38100" dist="38100" dir="2700000" algn="tl">
                    <a:srgbClr val="000000">
                      <a:alpha val="43137"/>
                    </a:srgbClr>
                  </a:outerShdw>
                </a:effectLst>
              </a:rPr>
              <a:t> Those who tarry long over wine; those who go to try mixed wine. </a:t>
            </a:r>
            <a:endParaRPr lang="en-US" sz="32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653417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EBEBEB"/>
                </a:solidFill>
                <a:effectLst>
                  <a:outerShdw blurRad="38100" dist="38100" dir="2700000" algn="tl">
                    <a:srgbClr val="000000">
                      <a:alpha val="43137"/>
                    </a:srgbClr>
                  </a:outerShdw>
                </a:effectLst>
              </a:rPr>
              <a:t>Some biblical observations of substance abuse.</a:t>
            </a:r>
            <a:r>
              <a:rPr lang="en-US" sz="4400" i="1" dirty="0">
                <a:solidFill>
                  <a:srgbClr val="EBEBEB"/>
                </a:solidFill>
                <a:effectLst>
                  <a:outerShdw blurRad="38100" dist="38100" dir="2700000" algn="tl">
                    <a:srgbClr val="000000">
                      <a:alpha val="43137"/>
                    </a:srgbClr>
                  </a:outerShdw>
                </a:effectLst>
              </a:rPr>
              <a:t> </a:t>
            </a:r>
            <a:r>
              <a:rPr lang="en-US" sz="2800" i="1" dirty="0">
                <a:solidFill>
                  <a:srgbClr val="EBEBEB"/>
                </a:solidFill>
                <a:effectLst>
                  <a:outerShdw blurRad="38100" dist="38100" dir="2700000" algn="tl">
                    <a:srgbClr val="000000">
                      <a:alpha val="43137"/>
                    </a:srgbClr>
                  </a:outerShdw>
                </a:effectLst>
              </a:rPr>
              <a:t>Proverbs 23:29-35 (ESV) </a:t>
            </a:r>
            <a:r>
              <a:rPr lang="en-US" sz="4400" dirty="0">
                <a:solidFill>
                  <a:srgbClr val="EBEBEB"/>
                </a:solidFill>
                <a:effectLst>
                  <a:outerShdw blurRad="38100" dist="38100" dir="2700000" algn="tl">
                    <a:srgbClr val="000000">
                      <a:alpha val="43137"/>
                    </a:srgbClr>
                  </a:outerShdw>
                </a:effectLst>
              </a:rPr>
              <a:t/>
            </a:r>
            <a:br>
              <a:rPr lang="en-US" sz="4400" dirty="0">
                <a:solidFill>
                  <a:srgbClr val="EBEBEB"/>
                </a:solidFill>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rmAutofit/>
          </a:bodyPr>
          <a:lstStyle/>
          <a:p>
            <a:r>
              <a:rPr lang="en-US" sz="3200" dirty="0">
                <a:effectLst>
                  <a:outerShdw blurRad="38100" dist="38100" dir="2700000" algn="tl">
                    <a:srgbClr val="000000">
                      <a:alpha val="43137"/>
                    </a:srgbClr>
                  </a:outerShdw>
                </a:effectLst>
              </a:rPr>
              <a:t>The substance abused has a continuing enticing allure. </a:t>
            </a:r>
            <a:br>
              <a:rPr lang="en-US" sz="3200" dirty="0">
                <a:effectLst>
                  <a:outerShdw blurRad="38100" dist="38100" dir="2700000" algn="tl">
                    <a:srgbClr val="000000">
                      <a:alpha val="43137"/>
                    </a:srgbClr>
                  </a:outerShdw>
                </a:effectLst>
              </a:rPr>
            </a:br>
            <a:endParaRPr lang="en-US" sz="3200" dirty="0">
              <a:effectLst>
                <a:outerShdw blurRad="38100" dist="38100" dir="2700000" algn="tl">
                  <a:srgbClr val="000000">
                    <a:alpha val="43137"/>
                  </a:srgbClr>
                </a:outerShdw>
              </a:effectLst>
            </a:endParaRPr>
          </a:p>
          <a:p>
            <a:r>
              <a:rPr lang="en-US" sz="3200" baseline="30000" dirty="0" smtClean="0">
                <a:effectLst>
                  <a:outerShdw blurRad="38100" dist="38100" dir="2700000" algn="tl">
                    <a:srgbClr val="000000">
                      <a:alpha val="43137"/>
                    </a:srgbClr>
                  </a:outerShdw>
                </a:effectLst>
              </a:rPr>
              <a:t>31 </a:t>
            </a:r>
            <a:r>
              <a:rPr lang="en-US" sz="3200" dirty="0">
                <a:effectLst>
                  <a:outerShdw blurRad="38100" dist="38100" dir="2700000" algn="tl">
                    <a:srgbClr val="000000">
                      <a:alpha val="43137"/>
                    </a:srgbClr>
                  </a:outerShdw>
                </a:effectLst>
              </a:rPr>
              <a:t> Do not look at wine when it is red, when it sparkles in the cup and goes down smoothly</a:t>
            </a:r>
            <a:r>
              <a:rPr lang="en-US" sz="3200" dirty="0" smtClean="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892051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EBEBEB"/>
                </a:solidFill>
                <a:effectLst>
                  <a:outerShdw blurRad="38100" dist="38100" dir="2700000" algn="tl">
                    <a:srgbClr val="000000">
                      <a:alpha val="43137"/>
                    </a:srgbClr>
                  </a:outerShdw>
                </a:effectLst>
              </a:rPr>
              <a:t>Some biblical observations of substance abuse.</a:t>
            </a:r>
            <a:r>
              <a:rPr lang="en-US" sz="4400" i="1" dirty="0">
                <a:solidFill>
                  <a:srgbClr val="EBEBEB"/>
                </a:solidFill>
                <a:effectLst>
                  <a:outerShdw blurRad="38100" dist="38100" dir="2700000" algn="tl">
                    <a:srgbClr val="000000">
                      <a:alpha val="43137"/>
                    </a:srgbClr>
                  </a:outerShdw>
                </a:effectLst>
              </a:rPr>
              <a:t> </a:t>
            </a:r>
            <a:r>
              <a:rPr lang="en-US" sz="2800" i="1" dirty="0">
                <a:solidFill>
                  <a:srgbClr val="EBEBEB"/>
                </a:solidFill>
                <a:effectLst>
                  <a:outerShdw blurRad="38100" dist="38100" dir="2700000" algn="tl">
                    <a:srgbClr val="000000">
                      <a:alpha val="43137"/>
                    </a:srgbClr>
                  </a:outerShdw>
                </a:effectLst>
              </a:rPr>
              <a:t>Proverbs 23:29-35 (ESV) </a:t>
            </a:r>
            <a:r>
              <a:rPr lang="en-US" sz="4400" dirty="0">
                <a:solidFill>
                  <a:srgbClr val="EBEBEB"/>
                </a:solidFill>
                <a:effectLst>
                  <a:outerShdw blurRad="38100" dist="38100" dir="2700000" algn="tl">
                    <a:srgbClr val="000000">
                      <a:alpha val="43137"/>
                    </a:srgbClr>
                  </a:outerShdw>
                </a:effectLst>
              </a:rPr>
              <a:t/>
            </a:r>
            <a:br>
              <a:rPr lang="en-US" sz="4400" dirty="0">
                <a:solidFill>
                  <a:srgbClr val="EBEBEB"/>
                </a:solidFill>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Autofit/>
          </a:bodyPr>
          <a:lstStyle/>
          <a:p>
            <a:r>
              <a:rPr lang="en-US" sz="2800" dirty="0">
                <a:effectLst>
                  <a:outerShdw blurRad="38100" dist="38100" dir="2700000" algn="tl">
                    <a:srgbClr val="000000">
                      <a:alpha val="43137"/>
                    </a:srgbClr>
                  </a:outerShdw>
                </a:effectLst>
              </a:rPr>
              <a:t>Substance abuse leads to behaviors and situations one would normally avoid.</a:t>
            </a:r>
          </a:p>
          <a:p>
            <a:pPr lvl="1"/>
            <a:r>
              <a:rPr lang="en-US" sz="2600" baseline="30000" dirty="0" smtClean="0">
                <a:effectLst>
                  <a:outerShdw blurRad="38100" dist="38100" dir="2700000" algn="tl">
                    <a:srgbClr val="000000">
                      <a:alpha val="43137"/>
                    </a:srgbClr>
                  </a:outerShdw>
                </a:effectLst>
              </a:rPr>
              <a:t>32 </a:t>
            </a:r>
            <a:r>
              <a:rPr lang="en-US" sz="2600" dirty="0">
                <a:effectLst>
                  <a:outerShdw blurRad="38100" dist="38100" dir="2700000" algn="tl">
                    <a:srgbClr val="000000">
                      <a:alpha val="43137"/>
                    </a:srgbClr>
                  </a:outerShdw>
                </a:effectLst>
              </a:rPr>
              <a:t> In the end it bites like a serpent and stings like an adder. </a:t>
            </a:r>
            <a:r>
              <a:rPr lang="en-US" sz="2600" dirty="0" smtClean="0">
                <a:effectLst>
                  <a:outerShdw blurRad="38100" dist="38100" dir="2700000" algn="tl">
                    <a:srgbClr val="000000">
                      <a:alpha val="43137"/>
                    </a:srgbClr>
                  </a:outerShdw>
                </a:effectLst>
              </a:rPr>
              <a:t> </a:t>
            </a:r>
            <a:r>
              <a:rPr lang="en-US" sz="2600" baseline="30000" dirty="0" smtClean="0">
                <a:effectLst>
                  <a:outerShdw blurRad="38100" dist="38100" dir="2700000" algn="tl">
                    <a:srgbClr val="000000">
                      <a:alpha val="43137"/>
                    </a:srgbClr>
                  </a:outerShdw>
                </a:effectLst>
              </a:rPr>
              <a:t>33 </a:t>
            </a:r>
            <a:r>
              <a:rPr lang="en-US" sz="2600" dirty="0">
                <a:effectLst>
                  <a:outerShdw blurRad="38100" dist="38100" dir="2700000" algn="tl">
                    <a:srgbClr val="000000">
                      <a:alpha val="43137"/>
                    </a:srgbClr>
                  </a:outerShdw>
                </a:effectLst>
              </a:rPr>
              <a:t> Your eyes will see strange things, and your heart utter perverse things. </a:t>
            </a:r>
            <a:r>
              <a:rPr lang="en-US" sz="2600" dirty="0" smtClean="0">
                <a:effectLst>
                  <a:outerShdw blurRad="38100" dist="38100" dir="2700000" algn="tl">
                    <a:srgbClr val="000000">
                      <a:alpha val="43137"/>
                    </a:srgbClr>
                  </a:outerShdw>
                </a:effectLst>
              </a:rPr>
              <a:t> </a:t>
            </a:r>
            <a:r>
              <a:rPr lang="en-US" sz="2600" baseline="30000" dirty="0" smtClean="0">
                <a:effectLst>
                  <a:outerShdw blurRad="38100" dist="38100" dir="2700000" algn="tl">
                    <a:srgbClr val="000000">
                      <a:alpha val="43137"/>
                    </a:srgbClr>
                  </a:outerShdw>
                </a:effectLst>
              </a:rPr>
              <a:t>34 </a:t>
            </a:r>
            <a:r>
              <a:rPr lang="en-US" sz="2600" dirty="0">
                <a:effectLst>
                  <a:outerShdw blurRad="38100" dist="38100" dir="2700000" algn="tl">
                    <a:srgbClr val="000000">
                      <a:alpha val="43137"/>
                    </a:srgbClr>
                  </a:outerShdw>
                </a:effectLst>
              </a:rPr>
              <a:t> You will be like one who lies down in the midst of the sea, like one who lies on the top of a mast. </a:t>
            </a:r>
            <a:r>
              <a:rPr lang="en-US" sz="2600" dirty="0" smtClean="0">
                <a:effectLst>
                  <a:outerShdw blurRad="38100" dist="38100" dir="2700000" algn="tl">
                    <a:srgbClr val="000000">
                      <a:alpha val="43137"/>
                    </a:srgbClr>
                  </a:outerShdw>
                </a:effectLst>
              </a:rPr>
              <a:t> </a:t>
            </a:r>
            <a:r>
              <a:rPr lang="en-US" sz="2600" baseline="30000" dirty="0" smtClean="0">
                <a:effectLst>
                  <a:outerShdw blurRad="38100" dist="38100" dir="2700000" algn="tl">
                    <a:srgbClr val="000000">
                      <a:alpha val="43137"/>
                    </a:srgbClr>
                  </a:outerShdw>
                </a:effectLst>
              </a:rPr>
              <a:t>35 </a:t>
            </a:r>
            <a:r>
              <a:rPr lang="en-US" sz="2600" dirty="0">
                <a:effectLst>
                  <a:outerShdw blurRad="38100" dist="38100" dir="2700000" algn="tl">
                    <a:srgbClr val="000000">
                      <a:alpha val="43137"/>
                    </a:srgbClr>
                  </a:outerShdw>
                </a:effectLst>
              </a:rPr>
              <a:t> “They struck me,” you will say, “but I was not hurt; they beat me, but I did not feel it. </a:t>
            </a:r>
            <a:endParaRPr lang="en-US" sz="26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920395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EBEBEB"/>
                </a:solidFill>
                <a:effectLst>
                  <a:outerShdw blurRad="38100" dist="38100" dir="2700000" algn="tl">
                    <a:srgbClr val="000000">
                      <a:alpha val="43137"/>
                    </a:srgbClr>
                  </a:outerShdw>
                </a:effectLst>
              </a:rPr>
              <a:t>Some biblical observations of substance abuse.</a:t>
            </a:r>
            <a:r>
              <a:rPr lang="en-US" sz="4400" i="1" dirty="0">
                <a:solidFill>
                  <a:srgbClr val="EBEBEB"/>
                </a:solidFill>
                <a:effectLst>
                  <a:outerShdw blurRad="38100" dist="38100" dir="2700000" algn="tl">
                    <a:srgbClr val="000000">
                      <a:alpha val="43137"/>
                    </a:srgbClr>
                  </a:outerShdw>
                </a:effectLst>
              </a:rPr>
              <a:t> </a:t>
            </a:r>
            <a:r>
              <a:rPr lang="en-US" sz="2800" i="1" dirty="0">
                <a:solidFill>
                  <a:srgbClr val="EBEBEB"/>
                </a:solidFill>
                <a:effectLst>
                  <a:outerShdw blurRad="38100" dist="38100" dir="2700000" algn="tl">
                    <a:srgbClr val="000000">
                      <a:alpha val="43137"/>
                    </a:srgbClr>
                  </a:outerShdw>
                </a:effectLst>
              </a:rPr>
              <a:t>Proverbs 23:29-35 (ESV) </a:t>
            </a:r>
            <a:r>
              <a:rPr lang="en-US" sz="4400" dirty="0">
                <a:solidFill>
                  <a:srgbClr val="EBEBEB"/>
                </a:solidFill>
                <a:effectLst>
                  <a:outerShdw blurRad="38100" dist="38100" dir="2700000" algn="tl">
                    <a:srgbClr val="000000">
                      <a:alpha val="43137"/>
                    </a:srgbClr>
                  </a:outerShdw>
                </a:effectLst>
              </a:rPr>
              <a:t/>
            </a:r>
            <a:br>
              <a:rPr lang="en-US" sz="4400" dirty="0">
                <a:solidFill>
                  <a:srgbClr val="EBEBEB"/>
                </a:solidFill>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rmAutofit/>
          </a:bodyPr>
          <a:lstStyle/>
          <a:p>
            <a:r>
              <a:rPr lang="en-US" sz="3600" dirty="0">
                <a:effectLst>
                  <a:outerShdw blurRad="38100" dist="38100" dir="2700000" algn="tl">
                    <a:srgbClr val="000000">
                      <a:alpha val="43137"/>
                    </a:srgbClr>
                  </a:outerShdw>
                </a:effectLst>
              </a:rPr>
              <a:t>Life begins to revolve around the substance abused.</a:t>
            </a:r>
            <a:br>
              <a:rPr lang="en-US" sz="3600" dirty="0">
                <a:effectLst>
                  <a:outerShdw blurRad="38100" dist="38100" dir="2700000" algn="tl">
                    <a:srgbClr val="000000">
                      <a:alpha val="43137"/>
                    </a:srgbClr>
                  </a:outerShdw>
                </a:effectLst>
              </a:rPr>
            </a:br>
            <a:endParaRPr lang="en-US" sz="3600" dirty="0">
              <a:effectLst>
                <a:outerShdw blurRad="38100" dist="38100" dir="2700000" algn="tl">
                  <a:srgbClr val="000000">
                    <a:alpha val="43137"/>
                  </a:srgbClr>
                </a:outerShdw>
              </a:effectLst>
            </a:endParaRPr>
          </a:p>
          <a:p>
            <a:pPr lvl="1"/>
            <a:r>
              <a:rPr lang="en-US" sz="3400" dirty="0" smtClean="0">
                <a:effectLst>
                  <a:outerShdw blurRad="38100" dist="38100" dir="2700000" algn="tl">
                    <a:srgbClr val="000000">
                      <a:alpha val="43137"/>
                    </a:srgbClr>
                  </a:outerShdw>
                </a:effectLst>
              </a:rPr>
              <a:t>“When </a:t>
            </a:r>
            <a:r>
              <a:rPr lang="en-US" sz="3400" dirty="0">
                <a:effectLst>
                  <a:outerShdw blurRad="38100" dist="38100" dir="2700000" algn="tl">
                    <a:srgbClr val="000000">
                      <a:alpha val="43137"/>
                    </a:srgbClr>
                  </a:outerShdw>
                </a:effectLst>
              </a:rPr>
              <a:t>shall I awake? I must have another drink.” </a:t>
            </a:r>
            <a:endParaRPr lang="en-US" sz="34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19438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0" y="186018"/>
            <a:ext cx="10934699" cy="1400530"/>
          </a:xfrm>
        </p:spPr>
        <p:txBody>
          <a:bodyPr/>
          <a:lstStyle/>
          <a:p>
            <a:r>
              <a:rPr lang="en-US" sz="4000" b="1" dirty="0" smtClean="0">
                <a:effectLst>
                  <a:outerShdw blurRad="38100" dist="38100" dir="2700000" algn="tl">
                    <a:srgbClr val="000000">
                      <a:alpha val="43137"/>
                    </a:srgbClr>
                  </a:outerShdw>
                </a:effectLst>
              </a:rPr>
              <a:t>As biblical counselors we must have an unwavering confidence in the power of our Lord Jesus Christ to transform lives.</a:t>
            </a:r>
            <a:endParaRPr lang="en-US" sz="40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52512" y="2230718"/>
            <a:ext cx="8946541" cy="4195481"/>
          </a:xfrm>
        </p:spPr>
        <p:txBody>
          <a:bodyPr>
            <a:normAutofit fontScale="85000" lnSpcReduction="20000"/>
          </a:bodyPr>
          <a:lstStyle/>
          <a:p>
            <a:r>
              <a:rPr lang="en-US" sz="3200" baseline="30000" dirty="0">
                <a:effectLst>
                  <a:outerShdw blurRad="38100" dist="38100" dir="2700000" algn="tl">
                    <a:srgbClr val="000000">
                      <a:alpha val="43137"/>
                    </a:srgbClr>
                  </a:outerShdw>
                </a:effectLst>
              </a:rPr>
              <a:t>9 </a:t>
            </a:r>
            <a:r>
              <a:rPr lang="en-US" sz="3200" dirty="0">
                <a:effectLst>
                  <a:outerShdw blurRad="38100" dist="38100" dir="2700000" algn="tl">
                    <a:srgbClr val="000000">
                      <a:alpha val="43137"/>
                    </a:srgbClr>
                  </a:outerShdw>
                </a:effectLst>
              </a:rPr>
              <a:t> Or do you not know that the unrighteous will not inherit the kingdom of God? Do not be deceived: neither the sexually immoral, nor idolaters, nor adulterers, nor men who practice homosexuality, </a:t>
            </a:r>
            <a:br>
              <a:rPr lang="en-US" sz="3200" dirty="0">
                <a:effectLst>
                  <a:outerShdw blurRad="38100" dist="38100" dir="2700000" algn="tl">
                    <a:srgbClr val="000000">
                      <a:alpha val="43137"/>
                    </a:srgbClr>
                  </a:outerShdw>
                </a:effectLst>
              </a:rPr>
            </a:br>
            <a:r>
              <a:rPr lang="en-US" sz="3200" baseline="30000" dirty="0">
                <a:effectLst>
                  <a:outerShdw blurRad="38100" dist="38100" dir="2700000" algn="tl">
                    <a:srgbClr val="000000">
                      <a:alpha val="43137"/>
                    </a:srgbClr>
                  </a:outerShdw>
                </a:effectLst>
              </a:rPr>
              <a:t>10 </a:t>
            </a:r>
            <a:r>
              <a:rPr lang="en-US" sz="3200" dirty="0">
                <a:effectLst>
                  <a:outerShdw blurRad="38100" dist="38100" dir="2700000" algn="tl">
                    <a:srgbClr val="000000">
                      <a:alpha val="43137"/>
                    </a:srgbClr>
                  </a:outerShdw>
                </a:effectLst>
              </a:rPr>
              <a:t> nor thieves, nor the greedy, nor drunkards, nor revilers, nor swindlers will inherit the kingdom of God. </a:t>
            </a:r>
            <a:br>
              <a:rPr lang="en-US" sz="3200" dirty="0">
                <a:effectLst>
                  <a:outerShdw blurRad="38100" dist="38100" dir="2700000" algn="tl">
                    <a:srgbClr val="000000">
                      <a:alpha val="43137"/>
                    </a:srgbClr>
                  </a:outerShdw>
                </a:effectLst>
              </a:rPr>
            </a:br>
            <a:r>
              <a:rPr lang="en-US" sz="3200" baseline="30000" dirty="0">
                <a:effectLst>
                  <a:outerShdw blurRad="38100" dist="38100" dir="2700000" algn="tl">
                    <a:srgbClr val="000000">
                      <a:alpha val="43137"/>
                    </a:srgbClr>
                  </a:outerShdw>
                </a:effectLst>
              </a:rPr>
              <a:t>11 </a:t>
            </a:r>
            <a:r>
              <a:rPr lang="en-US" sz="3200" dirty="0">
                <a:effectLst>
                  <a:outerShdw blurRad="38100" dist="38100" dir="2700000" algn="tl">
                    <a:srgbClr val="000000">
                      <a:alpha val="43137"/>
                    </a:srgbClr>
                  </a:outerShdw>
                </a:effectLst>
              </a:rPr>
              <a:t> And such were some of you. But you were washed, you were sanctified, you were justified in the name of the Lord Jesus Christ and by the Spirit of our God. </a:t>
            </a:r>
            <a:br>
              <a:rPr lang="en-US" sz="3200" dirty="0">
                <a:effectLst>
                  <a:outerShdw blurRad="38100" dist="38100" dir="2700000" algn="tl">
                    <a:srgbClr val="000000">
                      <a:alpha val="43137"/>
                    </a:srgbClr>
                  </a:outerShdw>
                </a:effectLst>
              </a:rPr>
            </a:br>
            <a:r>
              <a:rPr lang="en-US" sz="3200" i="1" dirty="0">
                <a:effectLst>
                  <a:outerShdw blurRad="38100" dist="38100" dir="2700000" algn="tl">
                    <a:srgbClr val="000000">
                      <a:alpha val="43137"/>
                    </a:srgbClr>
                  </a:outerShdw>
                </a:effectLst>
              </a:rPr>
              <a:t>1 Corinthians 6:9-11 (ESV) </a:t>
            </a:r>
            <a:endParaRPr lang="en-US"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632224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to consider in dealing with substance abuse.</a:t>
            </a:r>
            <a:endParaRPr lang="en-US" dirty="0"/>
          </a:p>
        </p:txBody>
      </p:sp>
      <p:sp>
        <p:nvSpPr>
          <p:cNvPr id="3" name="Content Placeholder 2"/>
          <p:cNvSpPr>
            <a:spLocks noGrp="1"/>
          </p:cNvSpPr>
          <p:nvPr>
            <p:ph idx="1"/>
          </p:nvPr>
        </p:nvSpPr>
        <p:spPr>
          <a:xfrm>
            <a:off x="1103312" y="2052918"/>
            <a:ext cx="9640888" cy="4195481"/>
          </a:xfrm>
        </p:spPr>
        <p:txBody>
          <a:bodyPr>
            <a:normAutofit/>
          </a:bodyPr>
          <a:lstStyle/>
          <a:p>
            <a:r>
              <a:rPr lang="en-US" sz="3600" dirty="0" smtClean="0">
                <a:effectLst>
                  <a:outerShdw blurRad="38100" dist="38100" dir="2700000" algn="tl">
                    <a:srgbClr val="000000">
                      <a:alpha val="43137"/>
                    </a:srgbClr>
                  </a:outerShdw>
                </a:effectLst>
              </a:rPr>
              <a:t>Salvation</a:t>
            </a:r>
          </a:p>
          <a:p>
            <a:r>
              <a:rPr lang="en-US" sz="3600" dirty="0" smtClean="0">
                <a:effectLst>
                  <a:outerShdw blurRad="38100" dist="38100" dir="2700000" algn="tl">
                    <a:srgbClr val="000000">
                      <a:alpha val="43137"/>
                    </a:srgbClr>
                  </a:outerShdw>
                </a:effectLst>
              </a:rPr>
              <a:t>Repentance  Psalm 51:1-4</a:t>
            </a:r>
          </a:p>
          <a:p>
            <a:r>
              <a:rPr lang="en-US" sz="3600" dirty="0" smtClean="0">
                <a:effectLst>
                  <a:outerShdw blurRad="38100" dist="38100" dir="2700000" algn="tl">
                    <a:srgbClr val="000000">
                      <a:alpha val="43137"/>
                    </a:srgbClr>
                  </a:outerShdw>
                </a:effectLst>
              </a:rPr>
              <a:t>Restitution  Luke 19:8-9</a:t>
            </a:r>
          </a:p>
          <a:p>
            <a:r>
              <a:rPr lang="en-US" sz="3600" dirty="0" smtClean="0">
                <a:effectLst>
                  <a:outerShdw blurRad="38100" dist="38100" dir="2700000" algn="tl">
                    <a:srgbClr val="000000">
                      <a:alpha val="43137"/>
                    </a:srgbClr>
                  </a:outerShdw>
                </a:effectLst>
              </a:rPr>
              <a:t>Reconciliation with others.  Matt 5:23-25</a:t>
            </a:r>
          </a:p>
          <a:p>
            <a:r>
              <a:rPr lang="en-US" sz="3600" dirty="0" smtClean="0">
                <a:effectLst>
                  <a:outerShdw blurRad="38100" dist="38100" dir="2700000" algn="tl">
                    <a:srgbClr val="000000">
                      <a:alpha val="43137"/>
                    </a:srgbClr>
                  </a:outerShdw>
                </a:effectLst>
              </a:rPr>
              <a:t>Applying God’s substance abuse antidote.  Ephesians 5:15-21</a:t>
            </a:r>
            <a:endParaRPr lang="en-US"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77432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Repentance  Psalm 51:1-4</a:t>
            </a:r>
            <a:br>
              <a:rPr lang="en-US" sz="4400" dirty="0">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Autofit/>
          </a:bodyPr>
          <a:lstStyle/>
          <a:p>
            <a:r>
              <a:rPr lang="en-US" sz="2800" dirty="0" smtClean="0">
                <a:effectLst>
                  <a:outerShdw blurRad="38100" dist="38100" dir="2700000" algn="tl">
                    <a:srgbClr val="000000">
                      <a:alpha val="43137"/>
                    </a:srgbClr>
                  </a:outerShdw>
                </a:effectLst>
              </a:rPr>
              <a:t>The usual scenario for one seeking counseling will revolve around an unwanted exposure related to the substance abuse.</a:t>
            </a:r>
          </a:p>
          <a:p>
            <a:pPr lvl="1"/>
            <a:r>
              <a:rPr lang="en-US" sz="2400" dirty="0" smtClean="0">
                <a:effectLst>
                  <a:outerShdw blurRad="38100" dist="38100" dir="2700000" algn="tl">
                    <a:srgbClr val="000000">
                      <a:alpha val="43137"/>
                    </a:srgbClr>
                  </a:outerShdw>
                </a:effectLst>
              </a:rPr>
              <a:t>Arrest</a:t>
            </a:r>
          </a:p>
          <a:p>
            <a:pPr lvl="1"/>
            <a:r>
              <a:rPr lang="en-US" sz="2400" dirty="0" smtClean="0">
                <a:effectLst>
                  <a:outerShdw blurRad="38100" dist="38100" dir="2700000" algn="tl">
                    <a:srgbClr val="000000">
                      <a:alpha val="43137"/>
                    </a:srgbClr>
                  </a:outerShdw>
                </a:effectLst>
              </a:rPr>
              <a:t>Serious physical consequence requiring medical attention</a:t>
            </a:r>
          </a:p>
          <a:p>
            <a:pPr lvl="1"/>
            <a:r>
              <a:rPr lang="en-US" sz="2400" dirty="0" smtClean="0">
                <a:effectLst>
                  <a:outerShdw blurRad="38100" dist="38100" dir="2700000" algn="tl">
                    <a:srgbClr val="000000">
                      <a:alpha val="43137"/>
                    </a:srgbClr>
                  </a:outerShdw>
                </a:effectLst>
              </a:rPr>
              <a:t>Discovery by a family member or employer.</a:t>
            </a:r>
          </a:p>
          <a:p>
            <a:r>
              <a:rPr lang="en-US" sz="2800" dirty="0" smtClean="0">
                <a:effectLst>
                  <a:outerShdw blurRad="38100" dist="38100" dir="2700000" algn="tl">
                    <a:srgbClr val="000000">
                      <a:alpha val="43137"/>
                    </a:srgbClr>
                  </a:outerShdw>
                </a:effectLst>
              </a:rPr>
              <a:t>The challenge is moving from “sorry I got caught” to godly sorrow over my sin.</a:t>
            </a:r>
            <a:endParaRPr 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511030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Restitution  Luke 19:8-9</a:t>
            </a:r>
            <a:br>
              <a:rPr lang="en-US" sz="4400" dirty="0">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rmAutofit/>
          </a:bodyPr>
          <a:lstStyle/>
          <a:p>
            <a:r>
              <a:rPr lang="en-US" sz="3200" dirty="0" smtClean="0">
                <a:effectLst>
                  <a:outerShdw blurRad="38100" dist="38100" dir="2700000" algn="tl">
                    <a:srgbClr val="000000">
                      <a:alpha val="43137"/>
                    </a:srgbClr>
                  </a:outerShdw>
                </a:effectLst>
              </a:rPr>
              <a:t>Theft is a common auxiliary infraction related to substance abuse.</a:t>
            </a:r>
          </a:p>
          <a:p>
            <a:pPr lvl="1"/>
            <a:r>
              <a:rPr lang="en-US" sz="2800" dirty="0" smtClean="0">
                <a:effectLst>
                  <a:outerShdw blurRad="38100" dist="38100" dir="2700000" algn="tl">
                    <a:srgbClr val="000000">
                      <a:alpha val="43137"/>
                    </a:srgbClr>
                  </a:outerShdw>
                </a:effectLst>
              </a:rPr>
              <a:t>Restitution or attempts toward restitution may be a part of repentance.</a:t>
            </a:r>
          </a:p>
          <a:p>
            <a:pPr lvl="1"/>
            <a:r>
              <a:rPr lang="en-US" sz="2800" dirty="0" smtClean="0">
                <a:effectLst>
                  <a:outerShdw blurRad="38100" dist="38100" dir="2700000" algn="tl">
                    <a:srgbClr val="000000">
                      <a:alpha val="43137"/>
                    </a:srgbClr>
                  </a:outerShdw>
                </a:effectLst>
              </a:rPr>
              <a:t>One’s desire to make restitution will be a hopeful sign that repentance has taken place.</a:t>
            </a:r>
            <a:endParaRPr 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683740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Reconciliation with others.  </a:t>
            </a:r>
            <a:r>
              <a:rPr lang="en-US" sz="4400" dirty="0" smtClean="0">
                <a:effectLst>
                  <a:outerShdw blurRad="38100" dist="38100" dir="2700000" algn="tl">
                    <a:srgbClr val="000000">
                      <a:alpha val="43137"/>
                    </a:srgbClr>
                  </a:outerShdw>
                </a:effectLst>
              </a:rPr>
              <a:t/>
            </a:r>
            <a:br>
              <a:rPr lang="en-US" sz="4400" dirty="0" smtClean="0">
                <a:effectLst>
                  <a:outerShdw blurRad="38100" dist="38100" dir="2700000" algn="tl">
                    <a:srgbClr val="000000">
                      <a:alpha val="43137"/>
                    </a:srgbClr>
                  </a:outerShdw>
                </a:effectLst>
              </a:rPr>
            </a:br>
            <a:r>
              <a:rPr lang="en-US" sz="4400" dirty="0" smtClean="0">
                <a:effectLst>
                  <a:outerShdw blurRad="38100" dist="38100" dir="2700000" algn="tl">
                    <a:srgbClr val="000000">
                      <a:alpha val="43137"/>
                    </a:srgbClr>
                  </a:outerShdw>
                </a:effectLst>
              </a:rPr>
              <a:t>Matthew </a:t>
            </a:r>
            <a:r>
              <a:rPr lang="en-US" sz="4400" dirty="0">
                <a:effectLst>
                  <a:outerShdw blurRad="38100" dist="38100" dir="2700000" algn="tl">
                    <a:srgbClr val="000000">
                      <a:alpha val="43137"/>
                    </a:srgbClr>
                  </a:outerShdw>
                </a:effectLst>
              </a:rPr>
              <a:t>5:23-25</a:t>
            </a:r>
            <a:br>
              <a:rPr lang="en-US" sz="4400" dirty="0">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rmAutofit/>
          </a:bodyPr>
          <a:lstStyle/>
          <a:p>
            <a:r>
              <a:rPr lang="en-US" sz="2800" dirty="0" smtClean="0">
                <a:effectLst>
                  <a:outerShdw blurRad="38100" dist="38100" dir="2700000" algn="tl">
                    <a:srgbClr val="000000">
                      <a:alpha val="43137"/>
                    </a:srgbClr>
                  </a:outerShdw>
                </a:effectLst>
              </a:rPr>
              <a:t>Substance abuse invariably wrecks havoc with personal relationships.</a:t>
            </a:r>
          </a:p>
          <a:p>
            <a:r>
              <a:rPr lang="en-US" sz="2800" dirty="0" smtClean="0">
                <a:effectLst>
                  <a:outerShdw blurRad="38100" dist="38100" dir="2700000" algn="tl">
                    <a:srgbClr val="000000">
                      <a:alpha val="43137"/>
                    </a:srgbClr>
                  </a:outerShdw>
                </a:effectLst>
              </a:rPr>
              <a:t>Often by the time one comes to the point of receiving help, family members and friends have reached a point of exasperation.</a:t>
            </a:r>
          </a:p>
          <a:p>
            <a:r>
              <a:rPr lang="en-US" sz="2800" dirty="0" smtClean="0">
                <a:effectLst>
                  <a:outerShdw blurRad="38100" dist="38100" dir="2700000" algn="tl">
                    <a:srgbClr val="000000">
                      <a:alpha val="43137"/>
                    </a:srgbClr>
                  </a:outerShdw>
                </a:effectLst>
              </a:rPr>
              <a:t>The counselee will often need biblical guidance in bringing about reconciliation.</a:t>
            </a:r>
            <a:endParaRPr 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94839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Ephesians 5:15-21</a:t>
            </a:r>
            <a:br>
              <a:rPr lang="en-US" sz="4400" dirty="0">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rmAutofit/>
          </a:bodyPr>
          <a:lstStyle/>
          <a:p>
            <a:r>
              <a:rPr lang="en-US" sz="3200" dirty="0">
                <a:effectLst>
                  <a:outerShdw blurRad="38100" dist="38100" dir="2700000" algn="tl">
                    <a:srgbClr val="000000">
                      <a:alpha val="43137"/>
                    </a:srgbClr>
                  </a:outerShdw>
                </a:effectLst>
              </a:rPr>
              <a:t>Temptation to deal with life apart from God is a constant reality</a:t>
            </a:r>
          </a:p>
          <a:p>
            <a:r>
              <a:rPr lang="en-US" sz="3200" baseline="30000" dirty="0" smtClean="0">
                <a:effectLst>
                  <a:outerShdw blurRad="38100" dist="38100" dir="2700000" algn="tl">
                    <a:srgbClr val="000000">
                      <a:alpha val="43137"/>
                    </a:srgbClr>
                  </a:outerShdw>
                </a:effectLst>
              </a:rPr>
              <a:t>15 </a:t>
            </a:r>
            <a:r>
              <a:rPr lang="en-US" sz="3200" dirty="0">
                <a:effectLst>
                  <a:outerShdw blurRad="38100" dist="38100" dir="2700000" algn="tl">
                    <a:srgbClr val="000000">
                      <a:alpha val="43137"/>
                    </a:srgbClr>
                  </a:outerShdw>
                </a:effectLst>
              </a:rPr>
              <a:t> Look carefully then how you walk, not as unwise but as wise, </a:t>
            </a:r>
            <a:br>
              <a:rPr lang="en-US" sz="3200" dirty="0">
                <a:effectLst>
                  <a:outerShdw blurRad="38100" dist="38100" dir="2700000" algn="tl">
                    <a:srgbClr val="000000">
                      <a:alpha val="43137"/>
                    </a:srgbClr>
                  </a:outerShdw>
                </a:effectLst>
              </a:rPr>
            </a:br>
            <a:r>
              <a:rPr lang="en-US" sz="3200" baseline="30000" dirty="0">
                <a:effectLst>
                  <a:outerShdw blurRad="38100" dist="38100" dir="2700000" algn="tl">
                    <a:srgbClr val="000000">
                      <a:alpha val="43137"/>
                    </a:srgbClr>
                  </a:outerShdw>
                </a:effectLst>
              </a:rPr>
              <a:t>16 </a:t>
            </a:r>
            <a:r>
              <a:rPr lang="en-US" sz="3200" dirty="0">
                <a:effectLst>
                  <a:outerShdw blurRad="38100" dist="38100" dir="2700000" algn="tl">
                    <a:srgbClr val="000000">
                      <a:alpha val="43137"/>
                    </a:srgbClr>
                  </a:outerShdw>
                </a:effectLst>
              </a:rPr>
              <a:t> making the best use of the time, because the days are evil. </a:t>
            </a:r>
            <a:br>
              <a:rPr lang="en-US" sz="3200" dirty="0">
                <a:effectLst>
                  <a:outerShdw blurRad="38100" dist="38100" dir="2700000" algn="tl">
                    <a:srgbClr val="000000">
                      <a:alpha val="43137"/>
                    </a:srgbClr>
                  </a:outerShdw>
                </a:effectLst>
              </a:rPr>
            </a:br>
            <a:endParaRPr lang="en-US" sz="32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180508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a:t>
            </a:r>
            <a:r>
              <a:rPr lang="en-US" sz="4400">
                <a:effectLst>
                  <a:outerShdw blurRad="38100" dist="38100" dir="2700000" algn="tl">
                    <a:srgbClr val="000000">
                      <a:alpha val="43137"/>
                    </a:srgbClr>
                  </a:outerShdw>
                </a:effectLst>
              </a:rPr>
              <a:t>Ephesians 5:15-21</a:t>
            </a:r>
            <a:br>
              <a:rPr lang="en-US" sz="4400">
                <a:effectLst>
                  <a:outerShdw blurRad="38100" dist="38100" dir="2700000" algn="tl">
                    <a:srgbClr val="000000">
                      <a:alpha val="43137"/>
                    </a:srgbClr>
                  </a:outerShdw>
                </a:effectLst>
              </a:rPr>
            </a:br>
            <a:endParaRPr lang="en-US"/>
          </a:p>
        </p:txBody>
      </p:sp>
      <p:sp>
        <p:nvSpPr>
          <p:cNvPr id="3" name="Content Placeholder 2"/>
          <p:cNvSpPr>
            <a:spLocks noGrp="1"/>
          </p:cNvSpPr>
          <p:nvPr>
            <p:ph idx="1"/>
          </p:nvPr>
        </p:nvSpPr>
        <p:spPr/>
        <p:txBody>
          <a:bodyPr>
            <a:normAutofit/>
          </a:bodyPr>
          <a:lstStyle/>
          <a:p>
            <a:r>
              <a:rPr lang="en-US" sz="4000" dirty="0">
                <a:effectLst>
                  <a:outerShdw blurRad="38100" dist="38100" dir="2700000" algn="tl">
                    <a:srgbClr val="000000">
                      <a:alpha val="43137"/>
                    </a:srgbClr>
                  </a:outerShdw>
                </a:effectLst>
              </a:rPr>
              <a:t>The way of life and freedom is to know and do the will of God</a:t>
            </a:r>
          </a:p>
          <a:p>
            <a:pPr lvl="1"/>
            <a:r>
              <a:rPr lang="en-US" sz="3600" baseline="30000" dirty="0" smtClean="0">
                <a:effectLst>
                  <a:outerShdw blurRad="38100" dist="38100" dir="2700000" algn="tl">
                    <a:srgbClr val="000000">
                      <a:alpha val="43137"/>
                    </a:srgbClr>
                  </a:outerShdw>
                </a:effectLst>
              </a:rPr>
              <a:t>17 </a:t>
            </a:r>
            <a:r>
              <a:rPr lang="en-US" sz="3600" dirty="0">
                <a:effectLst>
                  <a:outerShdw blurRad="38100" dist="38100" dir="2700000" algn="tl">
                    <a:srgbClr val="000000">
                      <a:alpha val="43137"/>
                    </a:srgbClr>
                  </a:outerShdw>
                </a:effectLst>
              </a:rPr>
              <a:t> Therefore do not be foolish, but understand what the will of the Lord is. </a:t>
            </a:r>
            <a:br>
              <a:rPr lang="en-US" sz="3600" dirty="0">
                <a:effectLst>
                  <a:outerShdw blurRad="38100" dist="38100" dir="2700000" algn="tl">
                    <a:srgbClr val="000000">
                      <a:alpha val="43137"/>
                    </a:srgbClr>
                  </a:outerShdw>
                </a:effectLst>
              </a:rPr>
            </a:br>
            <a:endParaRPr lang="en-US" sz="36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962348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a:t>
            </a:r>
            <a:r>
              <a:rPr lang="en-US" sz="4400">
                <a:effectLst>
                  <a:outerShdw blurRad="38100" dist="38100" dir="2700000" algn="tl">
                    <a:srgbClr val="000000">
                      <a:alpha val="43137"/>
                    </a:srgbClr>
                  </a:outerShdw>
                </a:effectLst>
              </a:rPr>
              <a:t>Ephesians 5:15-21</a:t>
            </a:r>
            <a:br>
              <a:rPr lang="en-US" sz="4400">
                <a:effectLst>
                  <a:outerShdw blurRad="38100" dist="38100" dir="2700000" algn="tl">
                    <a:srgbClr val="000000">
                      <a:alpha val="43137"/>
                    </a:srgbClr>
                  </a:outerShdw>
                </a:effectLst>
              </a:rPr>
            </a:br>
            <a:endParaRPr lang="en-US"/>
          </a:p>
        </p:txBody>
      </p:sp>
      <p:sp>
        <p:nvSpPr>
          <p:cNvPr id="3" name="Content Placeholder 2"/>
          <p:cNvSpPr>
            <a:spLocks noGrp="1"/>
          </p:cNvSpPr>
          <p:nvPr>
            <p:ph idx="1"/>
          </p:nvPr>
        </p:nvSpPr>
        <p:spPr/>
        <p:txBody>
          <a:bodyPr>
            <a:normAutofit/>
          </a:bodyPr>
          <a:lstStyle/>
          <a:p>
            <a:r>
              <a:rPr lang="en-US" sz="4000" dirty="0">
                <a:effectLst>
                  <a:outerShdw blurRad="38100" dist="38100" dir="2700000" algn="tl">
                    <a:srgbClr val="000000">
                      <a:alpha val="43137"/>
                    </a:srgbClr>
                  </a:outerShdw>
                </a:effectLst>
              </a:rPr>
              <a:t>The biblical antidote for substance abuse.</a:t>
            </a:r>
          </a:p>
          <a:p>
            <a:pPr lvl="1"/>
            <a:r>
              <a:rPr lang="en-US" sz="3600" baseline="30000" dirty="0" smtClean="0">
                <a:effectLst>
                  <a:outerShdw blurRad="38100" dist="38100" dir="2700000" algn="tl">
                    <a:srgbClr val="000000">
                      <a:alpha val="43137"/>
                    </a:srgbClr>
                  </a:outerShdw>
                </a:effectLst>
              </a:rPr>
              <a:t>18 </a:t>
            </a:r>
            <a:r>
              <a:rPr lang="en-US" sz="3600" dirty="0">
                <a:effectLst>
                  <a:outerShdw blurRad="38100" dist="38100" dir="2700000" algn="tl">
                    <a:srgbClr val="000000">
                      <a:alpha val="43137"/>
                    </a:srgbClr>
                  </a:outerShdw>
                </a:effectLst>
              </a:rPr>
              <a:t> And do not get drunk with wine, for that is debauchery, but be filled with the Spirit, </a:t>
            </a:r>
            <a:br>
              <a:rPr lang="en-US" sz="3600" dirty="0">
                <a:effectLst>
                  <a:outerShdw blurRad="38100" dist="38100" dir="2700000" algn="tl">
                    <a:srgbClr val="000000">
                      <a:alpha val="43137"/>
                    </a:srgbClr>
                  </a:outerShdw>
                </a:effectLst>
              </a:rPr>
            </a:br>
            <a:endParaRPr lang="en-US" sz="36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64956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Ephesians 5:15-21</a:t>
            </a:r>
            <a:br>
              <a:rPr lang="en-US" sz="4400" dirty="0">
                <a:effectLst>
                  <a:outerShdw blurRad="38100" dist="38100" dir="2700000" algn="tl">
                    <a:srgbClr val="000000">
                      <a:alpha val="43137"/>
                    </a:srgbClr>
                  </a:outerShdw>
                </a:effectLst>
              </a:rPr>
            </a:br>
            <a:endParaRPr lang="en-US" dirty="0"/>
          </a:p>
        </p:txBody>
      </p:sp>
      <p:sp>
        <p:nvSpPr>
          <p:cNvPr id="3" name="Content Placeholder 2"/>
          <p:cNvSpPr>
            <a:spLocks noGrp="1"/>
          </p:cNvSpPr>
          <p:nvPr>
            <p:ph idx="1"/>
          </p:nvPr>
        </p:nvSpPr>
        <p:spPr/>
        <p:txBody>
          <a:bodyPr>
            <a:normAutofit/>
          </a:bodyPr>
          <a:lstStyle/>
          <a:p>
            <a:r>
              <a:rPr lang="en-US" sz="4000" dirty="0">
                <a:effectLst>
                  <a:outerShdw blurRad="38100" dist="38100" dir="2700000" algn="tl">
                    <a:srgbClr val="000000">
                      <a:alpha val="43137"/>
                    </a:srgbClr>
                  </a:outerShdw>
                </a:effectLst>
              </a:rPr>
              <a:t>Engagement </a:t>
            </a:r>
            <a:r>
              <a:rPr lang="en-US" sz="4000" dirty="0" smtClean="0">
                <a:effectLst>
                  <a:outerShdw blurRad="38100" dist="38100" dir="2700000" algn="tl">
                    <a:srgbClr val="000000">
                      <a:alpha val="43137"/>
                    </a:srgbClr>
                  </a:outerShdw>
                </a:effectLst>
              </a:rPr>
              <a:t>in uplifting </a:t>
            </a:r>
            <a:r>
              <a:rPr lang="en-US" sz="4000" dirty="0">
                <a:effectLst>
                  <a:outerShdw blurRad="38100" dist="38100" dir="2700000" algn="tl">
                    <a:srgbClr val="000000">
                      <a:alpha val="43137"/>
                    </a:srgbClr>
                  </a:outerShdw>
                </a:effectLst>
              </a:rPr>
              <a:t>community. </a:t>
            </a:r>
          </a:p>
          <a:p>
            <a:pPr lvl="1"/>
            <a:r>
              <a:rPr lang="en-US" sz="3600" baseline="30000" dirty="0" smtClean="0">
                <a:effectLst>
                  <a:outerShdw blurRad="38100" dist="38100" dir="2700000" algn="tl">
                    <a:srgbClr val="000000">
                      <a:alpha val="43137"/>
                    </a:srgbClr>
                  </a:outerShdw>
                </a:effectLst>
              </a:rPr>
              <a:t>19 </a:t>
            </a:r>
            <a:r>
              <a:rPr lang="en-US" sz="3600" dirty="0">
                <a:effectLst>
                  <a:outerShdw blurRad="38100" dist="38100" dir="2700000" algn="tl">
                    <a:srgbClr val="000000">
                      <a:alpha val="43137"/>
                    </a:srgbClr>
                  </a:outerShdw>
                </a:effectLst>
              </a:rPr>
              <a:t> addressing one another in psalms and hymns and spiritual songs</a:t>
            </a:r>
            <a:r>
              <a:rPr lang="en-US" sz="3600" dirty="0" smtClean="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8547579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a:t>
            </a:r>
            <a:r>
              <a:rPr lang="en-US" sz="4400">
                <a:effectLst>
                  <a:outerShdw blurRad="38100" dist="38100" dir="2700000" algn="tl">
                    <a:srgbClr val="000000">
                      <a:alpha val="43137"/>
                    </a:srgbClr>
                  </a:outerShdw>
                </a:effectLst>
              </a:rPr>
              <a:t>Ephesians 5:15-21</a:t>
            </a:r>
            <a:br>
              <a:rPr lang="en-US" sz="4400">
                <a:effectLst>
                  <a:outerShdw blurRad="38100" dist="38100" dir="2700000" algn="tl">
                    <a:srgbClr val="000000">
                      <a:alpha val="43137"/>
                    </a:srgbClr>
                  </a:outerShdw>
                </a:effectLst>
              </a:rPr>
            </a:br>
            <a:endParaRPr lang="en-US"/>
          </a:p>
        </p:txBody>
      </p:sp>
      <p:sp>
        <p:nvSpPr>
          <p:cNvPr id="3" name="Content Placeholder 2"/>
          <p:cNvSpPr>
            <a:spLocks noGrp="1"/>
          </p:cNvSpPr>
          <p:nvPr>
            <p:ph idx="1"/>
          </p:nvPr>
        </p:nvSpPr>
        <p:spPr/>
        <p:txBody>
          <a:bodyPr>
            <a:normAutofit/>
          </a:bodyPr>
          <a:lstStyle/>
          <a:p>
            <a:r>
              <a:rPr lang="en-US" sz="4000" dirty="0">
                <a:effectLst>
                  <a:outerShdw blurRad="38100" dist="38100" dir="2700000" algn="tl">
                    <a:srgbClr val="000000">
                      <a:alpha val="43137"/>
                    </a:srgbClr>
                  </a:outerShdw>
                </a:effectLst>
              </a:rPr>
              <a:t>Giving close attention to the meditations of my </a:t>
            </a:r>
            <a:r>
              <a:rPr lang="en-US" sz="4000" dirty="0" smtClean="0">
                <a:effectLst>
                  <a:outerShdw blurRad="38100" dist="38100" dir="2700000" algn="tl">
                    <a:srgbClr val="000000">
                      <a:alpha val="43137"/>
                    </a:srgbClr>
                  </a:outerShdw>
                </a:effectLst>
              </a:rPr>
              <a:t>heart</a:t>
            </a:r>
          </a:p>
          <a:p>
            <a:pPr lvl="1"/>
            <a:r>
              <a:rPr lang="en-US" sz="3600" dirty="0" smtClean="0">
                <a:effectLst>
                  <a:outerShdw blurRad="38100" dist="38100" dir="2700000" algn="tl">
                    <a:srgbClr val="000000">
                      <a:alpha val="43137"/>
                    </a:srgbClr>
                  </a:outerShdw>
                </a:effectLst>
              </a:rPr>
              <a:t>singing </a:t>
            </a:r>
            <a:r>
              <a:rPr lang="en-US" sz="3600" dirty="0">
                <a:effectLst>
                  <a:outerShdw blurRad="38100" dist="38100" dir="2700000" algn="tl">
                    <a:srgbClr val="000000">
                      <a:alpha val="43137"/>
                    </a:srgbClr>
                  </a:outerShdw>
                </a:effectLst>
              </a:rPr>
              <a:t>and making melody to the Lord with your heart, </a:t>
            </a:r>
            <a:endParaRPr lang="en-US" sz="36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056143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a:t>
            </a:r>
            <a:r>
              <a:rPr lang="en-US" sz="4400">
                <a:effectLst>
                  <a:outerShdw blurRad="38100" dist="38100" dir="2700000" algn="tl">
                    <a:srgbClr val="000000">
                      <a:alpha val="43137"/>
                    </a:srgbClr>
                  </a:outerShdw>
                </a:effectLst>
              </a:rPr>
              <a:t>Ephesians 5:15-21</a:t>
            </a:r>
            <a:br>
              <a:rPr lang="en-US" sz="4400">
                <a:effectLst>
                  <a:outerShdw blurRad="38100" dist="38100" dir="2700000" algn="tl">
                    <a:srgbClr val="000000">
                      <a:alpha val="43137"/>
                    </a:srgbClr>
                  </a:outerShdw>
                </a:effectLst>
              </a:rPr>
            </a:br>
            <a:endParaRPr lang="en-US"/>
          </a:p>
        </p:txBody>
      </p:sp>
      <p:sp>
        <p:nvSpPr>
          <p:cNvPr id="3" name="Content Placeholder 2"/>
          <p:cNvSpPr>
            <a:spLocks noGrp="1"/>
          </p:cNvSpPr>
          <p:nvPr>
            <p:ph idx="1"/>
          </p:nvPr>
        </p:nvSpPr>
        <p:spPr/>
        <p:txBody>
          <a:bodyPr>
            <a:normAutofit/>
          </a:bodyPr>
          <a:lstStyle/>
          <a:p>
            <a:r>
              <a:rPr lang="en-US" sz="3600" dirty="0">
                <a:effectLst>
                  <a:outerShdw blurRad="38100" dist="38100" dir="2700000" algn="tl">
                    <a:srgbClr val="000000">
                      <a:alpha val="43137"/>
                    </a:srgbClr>
                  </a:outerShdw>
                </a:effectLst>
              </a:rPr>
              <a:t>A growing confidence in God’s sufficient provision.</a:t>
            </a:r>
          </a:p>
          <a:p>
            <a:pPr lvl="1"/>
            <a:r>
              <a:rPr lang="en-US" sz="3200" baseline="30000" dirty="0" smtClean="0">
                <a:effectLst>
                  <a:outerShdw blurRad="38100" dist="38100" dir="2700000" algn="tl">
                    <a:srgbClr val="000000">
                      <a:alpha val="43137"/>
                    </a:srgbClr>
                  </a:outerShdw>
                </a:effectLst>
              </a:rPr>
              <a:t>20 </a:t>
            </a:r>
            <a:r>
              <a:rPr lang="en-US" sz="3200" dirty="0">
                <a:effectLst>
                  <a:outerShdw blurRad="38100" dist="38100" dir="2700000" algn="tl">
                    <a:srgbClr val="000000">
                      <a:alpha val="43137"/>
                    </a:srgbClr>
                  </a:outerShdw>
                </a:effectLst>
              </a:rPr>
              <a:t> giving thanks always and for everything to God the Father in the name of our Lord Jesus Christ, </a:t>
            </a:r>
            <a:br>
              <a:rPr lang="en-US" sz="3200" dirty="0">
                <a:effectLst>
                  <a:outerShdw blurRad="38100" dist="38100" dir="2700000" algn="tl">
                    <a:srgbClr val="000000">
                      <a:alpha val="43137"/>
                    </a:srgbClr>
                  </a:outerShdw>
                </a:effectLst>
              </a:rPr>
            </a:br>
            <a:endParaRPr lang="en-US" sz="32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996547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effectLst>
                  <a:outerShdw blurRad="38100" dist="38100" dir="2700000" algn="tl">
                    <a:srgbClr val="000000">
                      <a:alpha val="43137"/>
                    </a:srgbClr>
                  </a:outerShdw>
                </a:effectLst>
              </a:rPr>
              <a:t>Applying God’s substance abuse antidote.  </a:t>
            </a:r>
            <a:r>
              <a:rPr lang="en-US" sz="4400">
                <a:effectLst>
                  <a:outerShdw blurRad="38100" dist="38100" dir="2700000" algn="tl">
                    <a:srgbClr val="000000">
                      <a:alpha val="43137"/>
                    </a:srgbClr>
                  </a:outerShdw>
                </a:effectLst>
              </a:rPr>
              <a:t>Ephesians 5:15-21</a:t>
            </a:r>
            <a:br>
              <a:rPr lang="en-US" sz="4400">
                <a:effectLst>
                  <a:outerShdw blurRad="38100" dist="38100" dir="2700000" algn="tl">
                    <a:srgbClr val="000000">
                      <a:alpha val="43137"/>
                    </a:srgbClr>
                  </a:outerShdw>
                </a:effectLst>
              </a:rPr>
            </a:br>
            <a:endParaRPr lang="en-US"/>
          </a:p>
        </p:txBody>
      </p:sp>
      <p:sp>
        <p:nvSpPr>
          <p:cNvPr id="3" name="Content Placeholder 2"/>
          <p:cNvSpPr>
            <a:spLocks noGrp="1"/>
          </p:cNvSpPr>
          <p:nvPr>
            <p:ph idx="1"/>
          </p:nvPr>
        </p:nvSpPr>
        <p:spPr/>
        <p:txBody>
          <a:bodyPr>
            <a:normAutofit/>
          </a:bodyPr>
          <a:lstStyle/>
          <a:p>
            <a:r>
              <a:rPr lang="en-US" sz="3600" dirty="0">
                <a:effectLst>
                  <a:outerShdw blurRad="38100" dist="38100" dir="2700000" algn="tl">
                    <a:srgbClr val="000000">
                      <a:alpha val="43137"/>
                    </a:srgbClr>
                  </a:outerShdw>
                </a:effectLst>
              </a:rPr>
              <a:t>Opening my life to the godly counsel of other believers and being used of God to bless others.</a:t>
            </a:r>
          </a:p>
          <a:p>
            <a:pPr lvl="1"/>
            <a:r>
              <a:rPr lang="en-US" sz="3200" baseline="30000" dirty="0" smtClean="0">
                <a:effectLst>
                  <a:outerShdw blurRad="38100" dist="38100" dir="2700000" algn="tl">
                    <a:srgbClr val="000000">
                      <a:alpha val="43137"/>
                    </a:srgbClr>
                  </a:outerShdw>
                </a:effectLst>
              </a:rPr>
              <a:t>21 </a:t>
            </a:r>
            <a:r>
              <a:rPr lang="en-US" sz="3200" dirty="0">
                <a:effectLst>
                  <a:outerShdw blurRad="38100" dist="38100" dir="2700000" algn="tl">
                    <a:srgbClr val="000000">
                      <a:alpha val="43137"/>
                    </a:srgbClr>
                  </a:outerShdw>
                </a:effectLst>
              </a:rPr>
              <a:t> submitting to one another out of reverence for Christ. </a:t>
            </a:r>
            <a:endParaRPr lang="en-US" sz="32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052088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1155</TotalTime>
  <Words>444</Words>
  <Application>Microsoft Office PowerPoint</Application>
  <PresentationFormat>Widescreen</PresentationFormat>
  <Paragraphs>57</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Century Gothic</vt:lpstr>
      <vt:lpstr>Wingdings 3</vt:lpstr>
      <vt:lpstr>Ion</vt:lpstr>
      <vt:lpstr>PowerPoint Presentation</vt:lpstr>
      <vt:lpstr>Chronic Failure: Substance Abuse</vt:lpstr>
      <vt:lpstr>Some biblical observations of substance abuse. Proverbs 23:29-35 (ESV)  </vt:lpstr>
      <vt:lpstr>Some biblical observations of substance abuse. Proverbs 23:29-35 (ESV)  </vt:lpstr>
      <vt:lpstr>Some biblical observations of substance abuse. Proverbs 23:29-35 (ESV)  </vt:lpstr>
      <vt:lpstr>Some biblical observations of substance abuse. Proverbs 23:29-35 (ESV)  </vt:lpstr>
      <vt:lpstr>As biblical counselors we must have an unwavering confidence in the power of our Lord Jesus Christ to transform lives.</vt:lpstr>
      <vt:lpstr>Factors to consider in dealing with substance abuse.</vt:lpstr>
      <vt:lpstr>Repentance  Psalm 51:1-4 </vt:lpstr>
      <vt:lpstr>Restitution  Luke 19:8-9 </vt:lpstr>
      <vt:lpstr>Reconciliation with others.   Matthew 5:23-25 </vt:lpstr>
      <vt:lpstr>Applying God’s substance abuse antidote.  Ephesians 5:15-21 </vt:lpstr>
      <vt:lpstr>Applying God’s substance abuse antidote.  Ephesians 5:15-21 </vt:lpstr>
      <vt:lpstr>Applying God’s substance abuse antidote.  Ephesians 5:15-21 </vt:lpstr>
      <vt:lpstr>Applying God’s substance abuse antidote.  Ephesians 5:15-21 </vt:lpstr>
      <vt:lpstr>Applying God’s substance abuse antidote.  Ephesians 5:15-21 </vt:lpstr>
      <vt:lpstr>Applying God’s substance abuse antidote.  Ephesians 5:15-21 </vt:lpstr>
      <vt:lpstr>Applying God’s substance abuse antidote.  Ephesians 5:15-21 </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Larry Creamer</dc:creator>
  <cp:lastModifiedBy>SoundBoard</cp:lastModifiedBy>
  <cp:revision>51</cp:revision>
  <cp:lastPrinted>2015-09-21T21:46:40Z</cp:lastPrinted>
  <dcterms:created xsi:type="dcterms:W3CDTF">2015-08-16T21:35:55Z</dcterms:created>
  <dcterms:modified xsi:type="dcterms:W3CDTF">2015-09-22T01:31:34Z</dcterms:modified>
</cp:coreProperties>
</file>